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 snapToObjects="1">
      <p:cViewPr varScale="1">
        <p:scale>
          <a:sx n="144" d="100"/>
          <a:sy n="144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69669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80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15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562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83bbeb6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d83bbeb6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950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313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f24f6860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f24f6860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175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f24f686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f24f686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877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083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d83bbeb6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d83bbeb6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584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713f6f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4713f6f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435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d83bbeb62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d83bbeb62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02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4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d83bbeb6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d83bbeb6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177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d83bbeb6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d83bbeb6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253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63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f24f68604_4_8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f24f68604_4_8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20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49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Let’s dig deeper into the individual provided Data Sets...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110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d83bbeb6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d83bbeb6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The distribution of Age : maximus spread is from 20yrs - 45 yrs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Distribution of Income is spread from 2500 - 25000 USD : Cab users…..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M n F : almost equally use cabs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593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Although, New York is having a huge population, cab users are less than 5%,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AutoNum type="arabicPeriod"/>
            </a:pPr>
            <a:r>
              <a:rPr lang="es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Vice Versa!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AutoNum type="arabicPeriod"/>
            </a:pP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424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d83bbeb6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d83bbeb6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the data is biased towards yellow cab for sure, so everything what we  do will tend pointing towards it.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79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d83bbeb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d83bbeb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81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83bbeb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83bbeb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9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6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ctrTitle" idx="2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 idx="4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5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 idx="6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27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/>
              <a:t>For XYZ Pvt. Lmt.</a:t>
            </a:r>
            <a:endParaRPr sz="1500" dirty="0"/>
          </a:p>
        </p:txBody>
      </p:sp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Investment Business </a:t>
            </a:r>
            <a:r>
              <a:rPr lang="es" dirty="0" smtClean="0">
                <a:solidFill>
                  <a:srgbClr val="F3F3F3"/>
                </a:solidFill>
              </a:rPr>
              <a:t>Pl</a:t>
            </a:r>
            <a:r>
              <a:rPr lang="en-US" dirty="0" smtClean="0">
                <a:solidFill>
                  <a:srgbClr val="F3F3F3"/>
                </a:solidFill>
              </a:rPr>
              <a:t>an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3F3F3"/>
                </a:solidFill>
              </a:rPr>
              <a:t>Problem</a:t>
            </a:r>
            <a:endParaRPr sz="2800">
              <a:solidFill>
                <a:srgbClr val="F3F3F3"/>
              </a:solidFill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4"/>
          </p:nvPr>
        </p:nvSpPr>
        <p:spPr>
          <a:xfrm>
            <a:off x="5371300" y="2571750"/>
            <a:ext cx="28773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Can be solved by using either OVER SAMPLING or UNDER SAMPLING.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But, under sampling can cause loss  in Information and cannot give us insights of information aptly.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2"/>
          </p:nvPr>
        </p:nvSpPr>
        <p:spPr>
          <a:xfrm>
            <a:off x="934675" y="2571750"/>
            <a:ext cx="2920800" cy="12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The Data given is a Stratified Data.  It is more biased towards Yellow Cab.  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Solution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Total  Analysis and 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Inferences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02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Trends</a:t>
            </a:r>
            <a:endParaRPr/>
          </a:p>
        </p:txBody>
      </p:sp>
      <p:sp>
        <p:nvSpPr>
          <p:cNvPr id="268" name="Google Shape;268;p38"/>
          <p:cNvSpPr/>
          <p:nvPr/>
        </p:nvSpPr>
        <p:spPr>
          <a:xfrm flipH="1">
            <a:off x="53400" y="76200"/>
            <a:ext cx="9090600" cy="50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593668" y="3613350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3F3F3"/>
                </a:solidFill>
              </a:rPr>
              <a:t>1. Maximum profits made lie in the age group of 20 - 40 years</a:t>
            </a:r>
            <a:endParaRPr sz="9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3F3F3"/>
                </a:solidFill>
              </a:rPr>
              <a:t>2. </a:t>
            </a:r>
            <a:r>
              <a:rPr lang="es" sz="900" dirty="0">
                <a:solidFill>
                  <a:schemeClr val="lt1"/>
                </a:solidFill>
              </a:rPr>
              <a:t>Maximum profits made lie in terms of Income, is almost same and greater for less income people.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chemeClr val="lt1"/>
                </a:solidFill>
              </a:rPr>
              <a:t>3. Eastern parts of the country :  More trips </a:t>
            </a:r>
            <a:r>
              <a:rPr lang="es" sz="900" dirty="0" smtClean="0">
                <a:solidFill>
                  <a:schemeClr val="lt1"/>
                </a:solidFill>
              </a:rPr>
              <a:t>made</a:t>
            </a:r>
            <a:r>
              <a:rPr lang="en-US" sz="900" dirty="0" smtClean="0">
                <a:solidFill>
                  <a:schemeClr val="lt1"/>
                </a:solidFill>
              </a:rPr>
              <a:t>, yellow being the highest.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 smtClean="0">
              <a:solidFill>
                <a:schemeClr val="lt1"/>
              </a:solidFill>
            </a:endParaRPr>
          </a:p>
        </p:txBody>
      </p:sp>
      <p:cxnSp>
        <p:nvCxnSpPr>
          <p:cNvPr id="270" name="Google Shape;270;p38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8"/>
          <p:cNvSpPr txBox="1">
            <a:spLocks noGrp="1"/>
          </p:cNvSpPr>
          <p:nvPr>
            <p:ph type="subTitle" idx="1"/>
          </p:nvPr>
        </p:nvSpPr>
        <p:spPr>
          <a:xfrm>
            <a:off x="796200" y="2672500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5" y="92575"/>
            <a:ext cx="2131321" cy="42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175" y="163650"/>
            <a:ext cx="3364550" cy="32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9850" y="163638"/>
            <a:ext cx="3364551" cy="32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Hypothesis Testing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80" name="Google Shape;280;p39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125" r="2125"/>
          <a:stretch/>
        </p:blipFill>
        <p:spPr>
          <a:xfrm>
            <a:off x="1792473" y="1156025"/>
            <a:ext cx="5559002" cy="32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0"/>
          <p:cNvSpPr/>
          <p:nvPr/>
        </p:nvSpPr>
        <p:spPr>
          <a:xfrm>
            <a:off x="4571971" y="11560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/>
          <p:nvPr/>
        </p:nvSpPr>
        <p:spPr>
          <a:xfrm>
            <a:off x="1599025" y="843925"/>
            <a:ext cx="2973000" cy="194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0"/>
          <p:cNvSpPr/>
          <p:nvPr/>
        </p:nvSpPr>
        <p:spPr>
          <a:xfrm>
            <a:off x="1792500" y="2789750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0"/>
          <p:cNvSpPr/>
          <p:nvPr/>
        </p:nvSpPr>
        <p:spPr>
          <a:xfrm>
            <a:off x="4571971" y="2789750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ctrTitle" idx="8"/>
          </p:nvPr>
        </p:nvSpPr>
        <p:spPr>
          <a:xfrm>
            <a:off x="204325" y="195425"/>
            <a:ext cx="16350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Hypothesis Testing on following:</a:t>
            </a:r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subTitle" idx="5"/>
          </p:nvPr>
        </p:nvSpPr>
        <p:spPr>
          <a:xfrm>
            <a:off x="1967550" y="3055900"/>
            <a:ext cx="1826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F_onewayResult(statistic=229.4322328853904, pvalue=1.890863084900095e-48)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050" b="1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Company causes a high impact on Profit Margin</a:t>
            </a:r>
            <a:endParaRPr sz="1050" b="1" i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40"/>
          <p:cNvSpPr txBox="1">
            <a:spLocks noGrp="1"/>
          </p:cNvSpPr>
          <p:nvPr>
            <p:ph type="ctrTitle"/>
          </p:nvPr>
        </p:nvSpPr>
        <p:spPr>
          <a:xfrm>
            <a:off x="1967544" y="951243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Age Group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40"/>
          <p:cNvSpPr txBox="1">
            <a:spLocks noGrp="1"/>
          </p:cNvSpPr>
          <p:nvPr>
            <p:ph type="ctrTitle" idx="4"/>
          </p:nvPr>
        </p:nvSpPr>
        <p:spPr>
          <a:xfrm>
            <a:off x="1922594" y="2585426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 Companies Profit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40"/>
          <p:cNvSpPr txBox="1">
            <a:spLocks noGrp="1"/>
          </p:cNvSpPr>
          <p:nvPr>
            <p:ph type="ctrTitle" idx="6"/>
          </p:nvPr>
        </p:nvSpPr>
        <p:spPr>
          <a:xfrm>
            <a:off x="4702606" y="2585416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Mode of Payment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40"/>
          <p:cNvSpPr txBox="1">
            <a:spLocks noGrp="1"/>
          </p:cNvSpPr>
          <p:nvPr>
            <p:ph type="subTitle" idx="7"/>
          </p:nvPr>
        </p:nvSpPr>
        <p:spPr>
          <a:xfrm>
            <a:off x="4702606" y="305589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Ttest_indResult(statistic=2.453985057501583, pvalue=0.014237214431379559)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 b="1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 of payment has an impact on the MARGIN OF PROFIT</a:t>
            </a:r>
            <a:endParaRPr sz="750">
              <a:solidFill>
                <a:schemeClr val="lt1"/>
              </a:solidFill>
            </a:endParaRPr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1"/>
          </p:nvPr>
        </p:nvSpPr>
        <p:spPr>
          <a:xfrm>
            <a:off x="1922594" y="1468041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Ttest_indResult(statistic=0.8114254593633214, pvalue=0.41724548571413733)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Age doesnt have any impact on the MARGIN OF PROFIT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ctrTitle" idx="2"/>
          </p:nvPr>
        </p:nvSpPr>
        <p:spPr>
          <a:xfrm>
            <a:off x="4747019" y="998768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Income Group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40"/>
          <p:cNvSpPr txBox="1">
            <a:spLocks noGrp="1"/>
          </p:cNvSpPr>
          <p:nvPr>
            <p:ph type="subTitle" idx="3"/>
          </p:nvPr>
        </p:nvSpPr>
        <p:spPr>
          <a:xfrm>
            <a:off x="4747031" y="1529038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Ttest_indResult(statistic=0.4218969711620938, pvalue=0.6731585021926946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50" b="1" i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 b="1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Income doesnt have any impact on the MARGIN OF PROFIT</a:t>
            </a:r>
            <a:endParaRPr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/>
          <p:nvPr/>
        </p:nvSpPr>
        <p:spPr>
          <a:xfrm>
            <a:off x="0" y="0"/>
            <a:ext cx="7691511" cy="541347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ctrTitle"/>
          </p:nvPr>
        </p:nvSpPr>
        <p:spPr>
          <a:xfrm>
            <a:off x="110600" y="0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 Hoc:</a:t>
            </a:r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1829394" y="3730866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2919952" y="2972337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3898079" y="1442321"/>
            <a:ext cx="1851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erif Display"/>
                <a:ea typeface="DM Serif Display"/>
                <a:cs typeface="DM Serif Display"/>
                <a:sym typeface="DM Serif Display"/>
              </a:rPr>
              <a:t>Mode of Payment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Card Payment drives more profit, is inferred Statistically.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2867911" y="2128277"/>
            <a:ext cx="1851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4719497" y="724843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erif Display"/>
                <a:ea typeface="DM Serif Display"/>
                <a:cs typeface="DM Serif Display"/>
                <a:sym typeface="DM Serif Display"/>
              </a:rPr>
              <a:t>Profit Margin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It shows that for Yellow Cab,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the profit margin is greater.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10" name="Google Shape;310;p41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41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41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41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1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5" name="Google Shape;3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00" y="385975"/>
            <a:ext cx="3149626" cy="21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" y="2742594"/>
            <a:ext cx="3294356" cy="22175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Assumptions and Conclusions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22" name="Google Shape;322;p42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04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Trends</a:t>
            </a:r>
            <a:endParaRPr/>
          </a:p>
        </p:txBody>
      </p:sp>
      <p:sp>
        <p:nvSpPr>
          <p:cNvPr id="328" name="Google Shape;328;p43"/>
          <p:cNvSpPr/>
          <p:nvPr/>
        </p:nvSpPr>
        <p:spPr>
          <a:xfrm flipH="1">
            <a:off x="53400" y="0"/>
            <a:ext cx="9090600" cy="50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1"/>
          </p:nvPr>
        </p:nvSpPr>
        <p:spPr>
          <a:xfrm>
            <a:off x="4037843" y="451057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1. Majority of the Cab usage is from the west. 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2. In most of the middle and southern cities : Preference of Pink Cabs is greater.</a:t>
            </a:r>
            <a:endParaRPr sz="900">
              <a:solidFill>
                <a:srgbClr val="F3F3F3"/>
              </a:solidFill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43"/>
          <p:cNvSpPr txBox="1">
            <a:spLocks noGrp="1"/>
          </p:cNvSpPr>
          <p:nvPr>
            <p:ph type="subTitle" idx="1"/>
          </p:nvPr>
        </p:nvSpPr>
        <p:spPr>
          <a:xfrm>
            <a:off x="796200" y="2672500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00" y="190300"/>
            <a:ext cx="2247950" cy="44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948" y="242362"/>
            <a:ext cx="6009548" cy="418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4"/>
          <p:cNvPicPr preferRelativeResize="0"/>
          <p:nvPr/>
        </p:nvPicPr>
        <p:blipFill rotWithShape="1">
          <a:blip r:embed="rId3">
            <a:alphaModFix/>
          </a:blip>
          <a:srcRect l="12719" t="17045" r="17045" b="12719"/>
          <a:stretch/>
        </p:blipFill>
        <p:spPr>
          <a:xfrm>
            <a:off x="0" y="-1350"/>
            <a:ext cx="9144001" cy="514619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>
            <a:spLocks noGrp="1"/>
          </p:cNvSpPr>
          <p:nvPr>
            <p:ph type="ctrTitle"/>
          </p:nvPr>
        </p:nvSpPr>
        <p:spPr>
          <a:xfrm>
            <a:off x="421575" y="257625"/>
            <a:ext cx="2101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Demographics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(</a:t>
            </a:r>
            <a:r>
              <a:rPr lang="es" sz="1200">
                <a:solidFill>
                  <a:schemeClr val="lt1"/>
                </a:solidFill>
              </a:rPr>
              <a:t>city wise spread </a:t>
            </a:r>
            <a:r>
              <a:rPr lang="es">
                <a:solidFill>
                  <a:schemeClr val="lt1"/>
                </a:solidFill>
              </a:rPr>
              <a:t>)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3400425" y="539625"/>
            <a:ext cx="1943100" cy="1343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4"/>
          <p:cNvSpPr/>
          <p:nvPr/>
        </p:nvSpPr>
        <p:spPr>
          <a:xfrm>
            <a:off x="3352575" y="2693625"/>
            <a:ext cx="2590800" cy="2267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"/>
          <p:cNvSpPr/>
          <p:nvPr/>
        </p:nvSpPr>
        <p:spPr>
          <a:xfrm>
            <a:off x="5084700" y="1208025"/>
            <a:ext cx="3891300" cy="241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4"/>
          <p:cNvSpPr/>
          <p:nvPr/>
        </p:nvSpPr>
        <p:spPr>
          <a:xfrm>
            <a:off x="687675" y="1578625"/>
            <a:ext cx="3200400" cy="216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4294967295"/>
          </p:nvPr>
        </p:nvSpPr>
        <p:spPr>
          <a:xfrm>
            <a:off x="1442000" y="2481771"/>
            <a:ext cx="13803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West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4294967295"/>
          </p:nvPr>
        </p:nvSpPr>
        <p:spPr>
          <a:xfrm>
            <a:off x="1442000" y="2339333"/>
            <a:ext cx="1380300" cy="3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36%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46" name="Google Shape;346;p44"/>
          <p:cNvSpPr txBox="1">
            <a:spLocks noGrp="1"/>
          </p:cNvSpPr>
          <p:nvPr>
            <p:ph type="subTitle" idx="4294967295"/>
          </p:nvPr>
        </p:nvSpPr>
        <p:spPr>
          <a:xfrm>
            <a:off x="3534025" y="899571"/>
            <a:ext cx="13803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North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4294967295"/>
          </p:nvPr>
        </p:nvSpPr>
        <p:spPr>
          <a:xfrm>
            <a:off x="3534025" y="730808"/>
            <a:ext cx="1380300" cy="3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2%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4294967295"/>
          </p:nvPr>
        </p:nvSpPr>
        <p:spPr>
          <a:xfrm>
            <a:off x="3881838" y="3964358"/>
            <a:ext cx="1380300" cy="3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20%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49" name="Google Shape;349;p44"/>
          <p:cNvSpPr txBox="1">
            <a:spLocks noGrp="1"/>
          </p:cNvSpPr>
          <p:nvPr>
            <p:ph type="subTitle" idx="4294967295"/>
          </p:nvPr>
        </p:nvSpPr>
        <p:spPr>
          <a:xfrm>
            <a:off x="6316100" y="1818725"/>
            <a:ext cx="15378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East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0" name="Google Shape;350;p44"/>
          <p:cNvSpPr txBox="1">
            <a:spLocks noGrp="1"/>
          </p:cNvSpPr>
          <p:nvPr>
            <p:ph type="subTitle" idx="4294967295"/>
          </p:nvPr>
        </p:nvSpPr>
        <p:spPr>
          <a:xfrm>
            <a:off x="6218400" y="1578624"/>
            <a:ext cx="16356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42%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3888075" y="4251300"/>
            <a:ext cx="84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South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Trends</a:t>
            </a:r>
            <a:endParaRPr/>
          </a:p>
        </p:txBody>
      </p:sp>
      <p:sp>
        <p:nvSpPr>
          <p:cNvPr id="357" name="Google Shape;357;p45"/>
          <p:cNvSpPr/>
          <p:nvPr/>
        </p:nvSpPr>
        <p:spPr>
          <a:xfrm flipH="1">
            <a:off x="53400" y="0"/>
            <a:ext cx="9090600" cy="50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highlight>
                  <a:srgbClr val="FFFFFF"/>
                </a:highlight>
              </a:rPr>
              <a:t>Sat to</a:t>
            </a: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highlight>
                  <a:srgbClr val="FFFFFF"/>
                </a:highlight>
              </a:rPr>
              <a:t>Sun</a:t>
            </a:r>
            <a:endParaRPr/>
          </a:p>
        </p:txBody>
      </p:sp>
      <p:sp>
        <p:nvSpPr>
          <p:cNvPr id="358" name="Google Shape;358;p45"/>
          <p:cNvSpPr txBox="1">
            <a:spLocks noGrp="1"/>
          </p:cNvSpPr>
          <p:nvPr>
            <p:ph type="subTitle" idx="1"/>
          </p:nvPr>
        </p:nvSpPr>
        <p:spPr>
          <a:xfrm>
            <a:off x="5494725" y="156025"/>
            <a:ext cx="2864700" cy="3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a huge PROFIT made in the beginning of the month, and sharp declination in between and towards the end of the moth, there is . a slight fluctuation - Yellow Cab.</a:t>
            </a:r>
            <a:endParaRPr sz="13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1905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Both the company, follow a similar trend, and Pink Cab margin lying much below to Yellow Cab in terms of Profits.</a:t>
            </a:r>
            <a:endParaRPr sz="1350" b="1">
              <a:solidFill>
                <a:srgbClr val="296EA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</a:endParaRPr>
          </a:p>
        </p:txBody>
      </p:sp>
      <p:cxnSp>
        <p:nvCxnSpPr>
          <p:cNvPr id="359" name="Google Shape;359;p45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45"/>
          <p:cNvSpPr txBox="1">
            <a:spLocks noGrp="1"/>
          </p:cNvSpPr>
          <p:nvPr>
            <p:ph type="subTitle" idx="1"/>
          </p:nvPr>
        </p:nvSpPr>
        <p:spPr>
          <a:xfrm>
            <a:off x="796200" y="2672500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00" y="115475"/>
            <a:ext cx="5077675" cy="36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/>
          <p:nvPr/>
        </p:nvSpPr>
        <p:spPr>
          <a:xfrm>
            <a:off x="568525" y="3846525"/>
            <a:ext cx="520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highlight>
                  <a:srgbClr val="FFFFFF"/>
                </a:highlight>
              </a:rPr>
              <a:t>Sat to</a:t>
            </a: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highlight>
                  <a:srgbClr val="FFFFFF"/>
                </a:highlight>
              </a:rPr>
              <a:t>Sun</a:t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363" name="Google Shape;363;p45"/>
          <p:cNvSpPr txBox="1"/>
          <p:nvPr/>
        </p:nvSpPr>
        <p:spPr>
          <a:xfrm>
            <a:off x="1279200" y="3931475"/>
            <a:ext cx="275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2265275" y="3867525"/>
            <a:ext cx="444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highlight>
                  <a:srgbClr val="FFFFFF"/>
                </a:highlight>
              </a:rPr>
              <a:t>Sat to</a:t>
            </a: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highlight>
                  <a:srgbClr val="FFFFFF"/>
                </a:highlight>
              </a:rPr>
              <a:t>Sun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4376550" y="3846525"/>
            <a:ext cx="444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highlight>
                  <a:srgbClr val="FFFFFF"/>
                </a:highlight>
              </a:rPr>
              <a:t>Sat to</a:t>
            </a: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highlight>
                  <a:srgbClr val="FFFFFF"/>
                </a:highlight>
              </a:rPr>
              <a:t>Sun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identify which Cab Company is performing better and is a better investment opportunity for XYZ Pvt. Lmt.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Problem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Statement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Trends</a:t>
            </a:r>
            <a:endParaRPr/>
          </a:p>
        </p:txBody>
      </p:sp>
      <p:sp>
        <p:nvSpPr>
          <p:cNvPr id="371" name="Google Shape;371;p46"/>
          <p:cNvSpPr/>
          <p:nvPr/>
        </p:nvSpPr>
        <p:spPr>
          <a:xfrm flipH="1">
            <a:off x="53400" y="0"/>
            <a:ext cx="9090600" cy="50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6"/>
          <p:cNvSpPr txBox="1">
            <a:spLocks noGrp="1"/>
          </p:cNvSpPr>
          <p:nvPr>
            <p:ph type="subTitle" idx="1"/>
          </p:nvPr>
        </p:nvSpPr>
        <p:spPr>
          <a:xfrm>
            <a:off x="5494725" y="156025"/>
            <a:ext cx="2864700" cy="3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a huge PROFIT made in Nashville.</a:t>
            </a:r>
            <a:endParaRPr sz="13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a similar trend for both the cabs: Pink and Yellow Cabs.</a:t>
            </a:r>
            <a:endParaRPr sz="13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California, Pink Cabs are actually incurring losses, although they are more populated in  those near by cities.</a:t>
            </a:r>
            <a:endParaRPr sz="13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p46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6"/>
          <p:cNvSpPr txBox="1">
            <a:spLocks noGrp="1"/>
          </p:cNvSpPr>
          <p:nvPr>
            <p:ph type="subTitle" idx="1"/>
          </p:nvPr>
        </p:nvSpPr>
        <p:spPr>
          <a:xfrm>
            <a:off x="796200" y="2672500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5" name="Google Shape;375;p46"/>
          <p:cNvSpPr txBox="1"/>
          <p:nvPr/>
        </p:nvSpPr>
        <p:spPr>
          <a:xfrm>
            <a:off x="568525" y="3846525"/>
            <a:ext cx="520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1279200" y="3931475"/>
            <a:ext cx="275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2265275" y="3867525"/>
            <a:ext cx="444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4281825" y="3867525"/>
            <a:ext cx="444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9" name="Google Shape;3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95" y="333675"/>
            <a:ext cx="4921195" cy="36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Assumptions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p47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7" name="Google Shape;387;p47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Where the Cab usage is lesser, Pink cabs are travelling more. 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s">
                <a:solidFill>
                  <a:schemeClr val="dk1"/>
                </a:solidFill>
              </a:rPr>
              <a:t>May be it is operational in those cities.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p47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Cities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Yellow cab is priced higher : still preference is more for it. </a:t>
            </a:r>
            <a:endParaRPr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s" dirty="0">
                <a:solidFill>
                  <a:schemeClr val="dk1"/>
                </a:solidFill>
              </a:rPr>
              <a:t>Frequency of Cabs</a:t>
            </a:r>
            <a:endParaRPr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s" dirty="0">
                <a:solidFill>
                  <a:schemeClr val="dk1"/>
                </a:solidFill>
              </a:rPr>
              <a:t>Pink Cab is </a:t>
            </a:r>
            <a:r>
              <a:rPr lang="es" dirty="0" smtClean="0">
                <a:solidFill>
                  <a:schemeClr val="dk1"/>
                </a:solidFill>
              </a:rPr>
              <a:t>newer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Trust, Reliably on the brand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90" name="Google Shape;390;p47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Prices Charged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1" name="Google Shape;391;p47"/>
          <p:cNvGrpSpPr/>
          <p:nvPr/>
        </p:nvGrpSpPr>
        <p:grpSpPr>
          <a:xfrm>
            <a:off x="3151681" y="2464195"/>
            <a:ext cx="375817" cy="327170"/>
            <a:chOff x="2679525" y="4080150"/>
            <a:chExt cx="221525" cy="192850"/>
          </a:xfrm>
        </p:grpSpPr>
        <p:sp>
          <p:nvSpPr>
            <p:cNvPr id="392" name="Google Shape;392;p47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47"/>
          <p:cNvGrpSpPr/>
          <p:nvPr/>
        </p:nvGrpSpPr>
        <p:grpSpPr>
          <a:xfrm>
            <a:off x="3151681" y="1226970"/>
            <a:ext cx="375817" cy="327170"/>
            <a:chOff x="2679525" y="4080150"/>
            <a:chExt cx="221525" cy="192850"/>
          </a:xfrm>
        </p:grpSpPr>
        <p:sp>
          <p:nvSpPr>
            <p:cNvPr id="403" name="Google Shape;403;p47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47"/>
          <p:cNvSpPr txBox="1"/>
          <p:nvPr/>
        </p:nvSpPr>
        <p:spPr>
          <a:xfrm>
            <a:off x="162300" y="4708675"/>
            <a:ext cx="35445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0" name="Google Shape;420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Since, the profit margins are changing day to day, I suggest you to invest in the beginning weeks of the months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Day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2" name="Google Shape;422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On the West near to California, Pink Cab usage is higher but the usage of cabs is very less.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On the East and South Eastern parts, Yellow cabs are most used and preferred.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3" name="Google Shape;423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Geographically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Yellow cabs are the most in terms of Profits made.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And many losses by Pink Cab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5" name="Google Shape;425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Profits Made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3151681" y="2464195"/>
            <a:ext cx="375817" cy="327170"/>
            <a:chOff x="2679525" y="4080150"/>
            <a:chExt cx="221525" cy="192850"/>
          </a:xfrm>
        </p:grpSpPr>
        <p:sp>
          <p:nvSpPr>
            <p:cNvPr id="427" name="Google Shape;427;p48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8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8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8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8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8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8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8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8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8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8"/>
          <p:cNvGrpSpPr/>
          <p:nvPr/>
        </p:nvGrpSpPr>
        <p:grpSpPr>
          <a:xfrm>
            <a:off x="3151681" y="1226970"/>
            <a:ext cx="375817" cy="327170"/>
            <a:chOff x="2679525" y="4080150"/>
            <a:chExt cx="221525" cy="192850"/>
          </a:xfrm>
        </p:grpSpPr>
        <p:sp>
          <p:nvSpPr>
            <p:cNvPr id="438" name="Google Shape;438;p48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48"/>
          <p:cNvGrpSpPr/>
          <p:nvPr/>
        </p:nvGrpSpPr>
        <p:grpSpPr>
          <a:xfrm>
            <a:off x="3151681" y="3565245"/>
            <a:ext cx="375817" cy="327170"/>
            <a:chOff x="2679525" y="4080150"/>
            <a:chExt cx="221525" cy="192850"/>
          </a:xfrm>
        </p:grpSpPr>
        <p:sp>
          <p:nvSpPr>
            <p:cNvPr id="449" name="Google Shape;449;p48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48"/>
          <p:cNvSpPr txBox="1"/>
          <p:nvPr/>
        </p:nvSpPr>
        <p:spPr>
          <a:xfrm>
            <a:off x="162300" y="4708675"/>
            <a:ext cx="35445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/>
        </p:nvSpPr>
        <p:spPr>
          <a:xfrm>
            <a:off x="2208900" y="1812225"/>
            <a:ext cx="4726200" cy="21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latin typeface="Lora"/>
                <a:ea typeface="Lora"/>
                <a:cs typeface="Lora"/>
                <a:sym typeface="Lora"/>
              </a:rPr>
              <a:t> Thank You</a:t>
            </a:r>
            <a:endParaRPr sz="6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Provided Information 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Overview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Four Data Sets Descriptions 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164" name="Google Shape;164;p30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Cab_Data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Shape : </a:t>
            </a: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(49171, 4)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Freatures :-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1. Customer ID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2. Age  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3. Gender   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4. Montly Income USD/moth 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Shape : </a:t>
            </a: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(1999, 3)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Freatures :-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1. Transaction ID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2. Customer ID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3. Payment_Mode    </a:t>
            </a:r>
            <a:endParaRPr sz="80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Transactions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Customer Data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City Data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6"/>
          </p:nvPr>
        </p:nvSpPr>
        <p:spPr>
          <a:xfrm>
            <a:off x="1937475" y="2383534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Shape : </a:t>
            </a: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(20, 3)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Freatures :-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1. City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2. Population  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3. User</a:t>
            </a:r>
            <a:endParaRPr sz="800"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8"/>
          </p:nvPr>
        </p:nvSpPr>
        <p:spPr>
          <a:xfrm>
            <a:off x="3736275" y="3788725"/>
            <a:ext cx="1881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Shape : </a:t>
            </a: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(1998, 12)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Freatures :-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1. Transaction ID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2. Date of Travel  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3. Company   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4. City  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5. KM Travelled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6. Price Charged     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6. Cost of Trip    </a:t>
            </a:r>
            <a:endParaRPr sz="800"/>
          </a:p>
        </p:txBody>
      </p:sp>
      <p:sp>
        <p:nvSpPr>
          <p:cNvPr id="172" name="Google Shape;172;p30"/>
          <p:cNvSpPr/>
          <p:nvPr/>
        </p:nvSpPr>
        <p:spPr>
          <a:xfrm>
            <a:off x="3874488" y="76750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19821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561756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5005638" y="358115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Customer Data Set</a:t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 flipH="1">
            <a:off x="2105400" y="0"/>
            <a:ext cx="70386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4029075" y="2728975"/>
            <a:ext cx="4981800" cy="12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1.  GENDER :  54% Male - higher and 46% Female - slightly lesser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2. MONTHLY INCOME: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	Min:  2000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	Max:  35000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	Mean:  14656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2. AGE :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	Min : 18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	Max : 65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	Mean: 33</a:t>
            </a:r>
            <a:endParaRPr sz="9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</a:endParaRPr>
          </a:p>
        </p:txBody>
      </p:sp>
      <p:cxnSp>
        <p:nvCxnSpPr>
          <p:cNvPr id="183" name="Google Shape;183;p31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1"/>
          <p:cNvSpPr txBox="1">
            <a:spLocks noGrp="1"/>
          </p:cNvSpPr>
          <p:nvPr>
            <p:ph type="subTitle" idx="1"/>
          </p:nvPr>
        </p:nvSpPr>
        <p:spPr>
          <a:xfrm>
            <a:off x="425175" y="2672500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This clearly describes the demographics of the customers - cabs using people in general ( not w.r.t. yellow and pink cab users)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900" y="2643088"/>
            <a:ext cx="1633950" cy="15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975" y="49125"/>
            <a:ext cx="3458700" cy="25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900" y="49125"/>
            <a:ext cx="3363475" cy="25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City Data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2"/>
          <p:cNvSpPr/>
          <p:nvPr/>
        </p:nvSpPr>
        <p:spPr>
          <a:xfrm flipH="1">
            <a:off x="2327400" y="0"/>
            <a:ext cx="68166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3513800" y="3075725"/>
            <a:ext cx="49965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AutoNum type="arabicPeriod"/>
            </a:pPr>
            <a:r>
              <a:rPr lang="es" sz="900">
                <a:solidFill>
                  <a:srgbClr val="F3F3F3"/>
                </a:solidFill>
              </a:rPr>
              <a:t>In terms of Population:</a:t>
            </a:r>
            <a:endParaRPr sz="900"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	- Highest : New York</a:t>
            </a:r>
            <a:endParaRPr sz="900"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	</a:t>
            </a:r>
            <a:r>
              <a:rPr lang="es" sz="900">
                <a:solidFill>
                  <a:schemeClr val="lt1"/>
                </a:solidFill>
              </a:rPr>
              <a:t>- Least : Boston </a:t>
            </a:r>
            <a:endParaRPr sz="9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es" sz="900">
                <a:solidFill>
                  <a:schemeClr val="lt1"/>
                </a:solidFill>
              </a:rPr>
              <a:t>In terms of Cab Users in a particular City:</a:t>
            </a:r>
            <a:endParaRPr sz="9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</a:rPr>
              <a:t>	- Highest : San Francisco </a:t>
            </a:r>
            <a:endParaRPr sz="9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</a:rPr>
              <a:t>	- Least : Phoenix, Arizona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195" name="Google Shape;195;p32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541800" y="2672400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Relationship between population and cab users is given by ‘ Percentage of Users.’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Although, New York is having a huge population, cab users are less than 5%,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000" y="79950"/>
            <a:ext cx="3113599" cy="29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650" y="53300"/>
            <a:ext cx="3549350" cy="29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ctrTitle"/>
          </p:nvPr>
        </p:nvSpPr>
        <p:spPr>
          <a:xfrm>
            <a:off x="57725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 Data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3"/>
          <p:cNvSpPr/>
          <p:nvPr/>
        </p:nvSpPr>
        <p:spPr>
          <a:xfrm flipH="1">
            <a:off x="1954500" y="0"/>
            <a:ext cx="7189500" cy="502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1"/>
          </p:nvPr>
        </p:nvSpPr>
        <p:spPr>
          <a:xfrm>
            <a:off x="3942775" y="2682525"/>
            <a:ext cx="49818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AutoNum type="arabicPeriod"/>
            </a:pPr>
            <a:r>
              <a:rPr lang="es" sz="900">
                <a:solidFill>
                  <a:srgbClr val="F3F3F3"/>
                </a:solidFill>
              </a:rPr>
              <a:t>Stratified Data Given :  Yellow Cab is populated in the given data set.</a:t>
            </a:r>
            <a:endParaRPr sz="900">
              <a:solidFill>
                <a:srgbClr val="F3F3F3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AutoNum type="arabicPeriod"/>
            </a:pPr>
            <a:r>
              <a:rPr lang="es" sz="900">
                <a:solidFill>
                  <a:srgbClr val="F3F3F3"/>
                </a:solidFill>
              </a:rPr>
              <a:t>Each particular day and in almost every city, except very few, yellow cabs usage is more than double than Pink cab usage. </a:t>
            </a:r>
            <a:endParaRPr sz="900">
              <a:solidFill>
                <a:srgbClr val="F3F3F3"/>
              </a:solidFill>
            </a:endParaRPr>
          </a:p>
        </p:txBody>
      </p:sp>
      <p:cxnSp>
        <p:nvCxnSpPr>
          <p:cNvPr id="206" name="Google Shape;206;p33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>
            <a:spLocks noGrp="1"/>
          </p:cNvSpPr>
          <p:nvPr>
            <p:ph type="subTitle" idx="1"/>
          </p:nvPr>
        </p:nvSpPr>
        <p:spPr>
          <a:xfrm>
            <a:off x="174375" y="2682525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This Data Set includes the information exclusively of the two Cab Companies : Pink Cab and Yellow Cab.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This data set shows for each customer individually.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575" y="2818225"/>
            <a:ext cx="1598886" cy="11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575" y="95650"/>
            <a:ext cx="3445499" cy="26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1025" y="75900"/>
            <a:ext cx="3363550" cy="26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9500" y="3325500"/>
            <a:ext cx="2092863" cy="16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7425" y="3620937"/>
            <a:ext cx="1220050" cy="13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2525" y="3117334"/>
            <a:ext cx="1954875" cy="183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Trends</a:t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 flipH="1">
            <a:off x="53400" y="0"/>
            <a:ext cx="9090600" cy="50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4524768" y="0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1. Per KM charges of Yellow cab : 14 to 40 USD. 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    And for Pink cab : 3 to 27 USD</a:t>
            </a:r>
            <a:endParaRPr sz="900">
              <a:solidFill>
                <a:srgbClr val="F3F3F3"/>
              </a:solidFill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796200" y="2672500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0" y="71050"/>
            <a:ext cx="2229750" cy="168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 rotWithShape="1">
          <a:blip r:embed="rId4">
            <a:alphaModFix/>
          </a:blip>
          <a:srcRect l="1171" t="2630" r="1171" b="-2630"/>
          <a:stretch/>
        </p:blipFill>
        <p:spPr>
          <a:xfrm>
            <a:off x="2434075" y="77575"/>
            <a:ext cx="2046276" cy="17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00" y="1809850"/>
            <a:ext cx="2046281" cy="17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00" y="3636225"/>
            <a:ext cx="2593950" cy="793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>
            <a:spLocks noGrp="1"/>
          </p:cNvSpPr>
          <p:nvPr>
            <p:ph type="subTitle" idx="1"/>
          </p:nvPr>
        </p:nvSpPr>
        <p:spPr>
          <a:xfrm>
            <a:off x="159900" y="4482250"/>
            <a:ext cx="29937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</a:rPr>
              <a:t>2.There is a high correlation between cost of trip and price charged. 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4500" y="1828880"/>
            <a:ext cx="2229750" cy="148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575" y="367800"/>
            <a:ext cx="4481949" cy="23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575" y="2762750"/>
            <a:ext cx="4481949" cy="21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2984825" y="3491175"/>
            <a:ext cx="15012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Losses are incurred by Pink Cab alone.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 and Transaction Data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 flipH="1">
            <a:off x="2025300" y="0"/>
            <a:ext cx="7118700" cy="504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subTitle" idx="1"/>
          </p:nvPr>
        </p:nvSpPr>
        <p:spPr>
          <a:xfrm>
            <a:off x="6205500" y="2298900"/>
            <a:ext cx="2535900" cy="14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AutoNum type="arabicPeriod"/>
            </a:pPr>
            <a:r>
              <a:rPr lang="es" sz="900">
                <a:solidFill>
                  <a:srgbClr val="F3F3F3"/>
                </a:solidFill>
              </a:rPr>
              <a:t>Yellow Cab data &gt; Pink cab data</a:t>
            </a:r>
            <a:endParaRPr sz="900">
              <a:solidFill>
                <a:srgbClr val="F3F3F3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AutoNum type="arabicPeriod"/>
            </a:pPr>
            <a:r>
              <a:rPr lang="es" sz="900">
                <a:solidFill>
                  <a:srgbClr val="F3F3F3"/>
                </a:solidFill>
              </a:rPr>
              <a:t>Card usage is &gt; Cash usage to make transactions</a:t>
            </a:r>
            <a:endParaRPr sz="900">
              <a:solidFill>
                <a:srgbClr val="F3F3F3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AutoNum type="arabicPeriod"/>
            </a:pPr>
            <a:r>
              <a:rPr lang="es" sz="900">
                <a:solidFill>
                  <a:srgbClr val="F3F3F3"/>
                </a:solidFill>
              </a:rPr>
              <a:t>Profit is right skewed. </a:t>
            </a:r>
            <a:endParaRPr sz="900">
              <a:solidFill>
                <a:srgbClr val="F3F3F3"/>
              </a:solidFill>
            </a:endParaRPr>
          </a:p>
        </p:txBody>
      </p:sp>
      <p:cxnSp>
        <p:nvCxnSpPr>
          <p:cNvPr id="239" name="Google Shape;239;p35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209900" y="2682525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This data is going to give us the actual number of trips made w.r.t. customers.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100" y="3616475"/>
            <a:ext cx="2236785" cy="13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125" y="106600"/>
            <a:ext cx="2745800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650" y="4105675"/>
            <a:ext cx="2743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9024" y="2524975"/>
            <a:ext cx="18921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9151" y="2524974"/>
            <a:ext cx="170927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9025" y="44425"/>
            <a:ext cx="3645631" cy="24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526492"/>
      </a:accent1>
      <a:accent2>
        <a:srgbClr val="86CABF"/>
      </a:accent2>
      <a:accent3>
        <a:srgbClr val="B94021"/>
      </a:accent3>
      <a:accent4>
        <a:srgbClr val="D6A98A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15910</TotalTime>
  <Words>1239</Words>
  <Application>Microsoft Macintosh PowerPoint</Application>
  <PresentationFormat>On-screen Show (16:9)</PresentationFormat>
  <Paragraphs>178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DM Serif Display</vt:lpstr>
      <vt:lpstr>Fira Sans Extra Condensed Medium</vt:lpstr>
      <vt:lpstr>Lora</vt:lpstr>
      <vt:lpstr>Open Sans</vt:lpstr>
      <vt:lpstr>Open Sans Light</vt:lpstr>
      <vt:lpstr>Proxima Nova</vt:lpstr>
      <vt:lpstr>Proxima Nova Semibold</vt:lpstr>
      <vt:lpstr>Arial</vt:lpstr>
      <vt:lpstr>Invesment Business Plan by Slidego</vt:lpstr>
      <vt:lpstr>SlidesGo Final Pages</vt:lpstr>
      <vt:lpstr>Investment Business Plan</vt:lpstr>
      <vt:lpstr>Problem Statement</vt:lpstr>
      <vt:lpstr>Provided Information  Overview</vt:lpstr>
      <vt:lpstr>Four Data Sets Descriptions  </vt:lpstr>
      <vt:lpstr>Customer Data Set</vt:lpstr>
      <vt:lpstr>City Data Set </vt:lpstr>
      <vt:lpstr>Cab Data Set </vt:lpstr>
      <vt:lpstr>Market Trends</vt:lpstr>
      <vt:lpstr>Cab and Transaction Data</vt:lpstr>
      <vt:lpstr>PowerPoint Presentation</vt:lpstr>
      <vt:lpstr>Total  Analysis and  Inferences</vt:lpstr>
      <vt:lpstr>Market Trends</vt:lpstr>
      <vt:lpstr>Hypothesis Testing</vt:lpstr>
      <vt:lpstr>Hypothesis Testing on following:</vt:lpstr>
      <vt:lpstr>Post Hoc:</vt:lpstr>
      <vt:lpstr>Assumptions and Conclusions</vt:lpstr>
      <vt:lpstr>Market Trends</vt:lpstr>
      <vt:lpstr>Demographics    (city wise spread ) </vt:lpstr>
      <vt:lpstr>Market Trends</vt:lpstr>
      <vt:lpstr>Market Trends</vt:lpstr>
      <vt:lpstr>Assumptions  </vt:lpstr>
      <vt:lpstr>Conclusions 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cp:lastModifiedBy>Microsoft Office User</cp:lastModifiedBy>
  <cp:revision>3</cp:revision>
  <dcterms:modified xsi:type="dcterms:W3CDTF">2020-01-25T07:31:59Z</dcterms:modified>
</cp:coreProperties>
</file>